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1.jpg" ContentType="image/pn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30"/>
  </p:notesMasterIdLst>
  <p:sldIdLst>
    <p:sldId id="256" r:id="rId6"/>
    <p:sldId id="379" r:id="rId7"/>
    <p:sldId id="374" r:id="rId8"/>
    <p:sldId id="376" r:id="rId9"/>
    <p:sldId id="375" r:id="rId10"/>
    <p:sldId id="271" r:id="rId11"/>
    <p:sldId id="364" r:id="rId12"/>
    <p:sldId id="363" r:id="rId13"/>
    <p:sldId id="361" r:id="rId14"/>
    <p:sldId id="365" r:id="rId15"/>
    <p:sldId id="372" r:id="rId16"/>
    <p:sldId id="373" r:id="rId17"/>
    <p:sldId id="378" r:id="rId18"/>
    <p:sldId id="362" r:id="rId19"/>
    <p:sldId id="371" r:id="rId20"/>
    <p:sldId id="366" r:id="rId21"/>
    <p:sldId id="367" r:id="rId22"/>
    <p:sldId id="368" r:id="rId23"/>
    <p:sldId id="369" r:id="rId24"/>
    <p:sldId id="370" r:id="rId25"/>
    <p:sldId id="377" r:id="rId26"/>
    <p:sldId id="360" r:id="rId27"/>
    <p:sldId id="346" r:id="rId28"/>
    <p:sldId id="277" r:id="rId29"/>
  </p:sldIdLst>
  <p:sldSz cx="12192000" cy="6858000"/>
  <p:notesSz cx="6858000" cy="9144000"/>
  <p:embeddedFontLst>
    <p:embeddedFont>
      <p:font typeface="Open Sans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76"/>
            <p14:sldId id="375"/>
            <p14:sldId id="271"/>
            <p14:sldId id="364"/>
            <p14:sldId id="363"/>
            <p14:sldId id="361"/>
            <p14:sldId id="365"/>
            <p14:sldId id="372"/>
            <p14:sldId id="373"/>
            <p14:sldId id="378"/>
            <p14:sldId id="362"/>
            <p14:sldId id="371"/>
            <p14:sldId id="366"/>
            <p14:sldId id="367"/>
            <p14:sldId id="368"/>
            <p14:sldId id="369"/>
            <p14:sldId id="370"/>
            <p14:sldId id="377"/>
          </p14:sldIdLst>
        </p14:section>
        <p14:section name="Coffee" id="{108F969E-DE8A-4E45-AEFC-E957DF112047}">
          <p14:sldIdLst>
            <p14:sldId id="360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9"/>
    <p:restoredTop sz="87687"/>
  </p:normalViewPr>
  <p:slideViewPr>
    <p:cSldViewPr snapToGrid="0">
      <p:cViewPr>
        <p:scale>
          <a:sx n="88" d="100"/>
          <a:sy n="88" d="100"/>
        </p:scale>
        <p:origin x="236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41781C-DF9C-0F87-103C-A80271D1BF76}"/>
              </a:ext>
            </a:extLst>
          </p:cNvPr>
          <p:cNvGrpSpPr/>
          <p:nvPr/>
        </p:nvGrpSpPr>
        <p:grpSpPr>
          <a:xfrm>
            <a:off x="10280577" y="6229126"/>
            <a:ext cx="1186737" cy="393596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B725-BE2B-9166-36EB-A753EF5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vs Specialty Coffee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7910-C2BE-F670-904E-2080BBEB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Price “C-price”</a:t>
            </a:r>
          </a:p>
          <a:p>
            <a:r>
              <a:rPr lang="en-US" dirty="0"/>
              <a:t>How do I know it’s specialty? More info and traceability is a good indicator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Arabica vs Robusta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  <a:p>
            <a:r>
              <a:rPr lang="en-US" dirty="0"/>
              <a:t>Varietals, development of varietals, leaf rust resilience</a:t>
            </a:r>
          </a:p>
          <a:p>
            <a:r>
              <a:rPr lang="en-US" dirty="0"/>
              <a:t>Coffee family tree</a:t>
            </a:r>
          </a:p>
        </p:txBody>
      </p:sp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Caffeine is bitter</a:t>
            </a:r>
          </a:p>
          <a:p>
            <a:r>
              <a:rPr lang="en-US" dirty="0"/>
              <a:t>Light vs dark roast? volume vs weight in roast level</a:t>
            </a:r>
          </a:p>
          <a:p>
            <a:r>
              <a:rPr lang="en-US" dirty="0"/>
              <a:t>Arabica vs Robusta (robusta has more)</a:t>
            </a:r>
          </a:p>
          <a:p>
            <a:r>
              <a:rPr lang="en-US" dirty="0"/>
              <a:t>Caffeine comparisons? (James Hoffman video?</a:t>
            </a:r>
            <a:br>
              <a:rPr lang="en-US" dirty="0"/>
            </a:br>
            <a:r>
              <a:rPr lang="en-US" dirty="0"/>
              <a:t>It varies extremely widely in cafés</a:t>
            </a:r>
          </a:p>
          <a:p>
            <a:r>
              <a:rPr lang="en-US" dirty="0"/>
              <a:t>What about decaf?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1" y="0"/>
            <a:ext cx="681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1B1-AA50-F8C3-D67E-AF96CBC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A42-69F8-36CF-E987-329122F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BB67-FA68-9658-87B5-B8FD5E78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Exists in specialty coffee too, though much more rare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25B495-18A8-F3E9-9A17-B3640F36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vs Wine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8282DB-03F6-83A2-2CF9-19E2B170C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6991298" cy="4591050"/>
          </a:xfrm>
        </p:spPr>
        <p:txBody>
          <a:bodyPr/>
          <a:lstStyle/>
          <a:p>
            <a:r>
              <a:rPr lang="en-US" dirty="0"/>
              <a:t>Flavor compounds</a:t>
            </a:r>
          </a:p>
          <a:p>
            <a:pPr lvl="1"/>
            <a:r>
              <a:rPr lang="en-US" dirty="0"/>
              <a:t>“Analytical chemistry studies have identified on the order of </a:t>
            </a:r>
            <a:r>
              <a:rPr lang="en-US" i="1" dirty="0"/>
              <a:t>over 1,000 volatile compounds</a:t>
            </a:r>
            <a:r>
              <a:rPr lang="en-US" dirty="0"/>
              <a:t> in both roasted coffee and wine. However, in both beverages only a small proportion of these compounds are present above human odor thresholds and directly contribute to perceived aroma.”</a:t>
            </a:r>
          </a:p>
          <a:p>
            <a:r>
              <a:rPr lang="en-US" dirty="0"/>
              <a:t>Pretentiousness - Can feel elitist but I’d like to think it often comes from a desire to accurately describe the coffee with as much traceability as possible to give justice to the farm and the process, so let’s demystify it together today</a:t>
            </a:r>
          </a:p>
          <a:p>
            <a:r>
              <a:rPr lang="en-US" dirty="0"/>
              <a:t>Drinking temperature, flavor perception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4B0A9F1C-441D-CDB0-DE07-94A495252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F2DF-85E9-39AB-A8BE-BB11B9C6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F403-6F0D-E5FD-F532-5621B03D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– Planting,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2E487-A57B-E5C4-6912-3F558343C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Coffee is a fruit</a:t>
            </a:r>
          </a:p>
          <a:p>
            <a:r>
              <a:rPr lang="en-US" dirty="0"/>
              <a:t>Coffee is hard to harvest with machines because they grow in mountainous terrain, rarely flat (some exceptions (find, Brazil??))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21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93AA-44F0-D006-D571-190943D0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1C40-726D-480C-1B80-64808BD2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B522-7025-04AE-80B3-B76343E0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9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08FE-D12B-7131-9B3D-ACB949EC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34A0-6BF6-CFBD-6D40-E8646069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(The Market)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B499-5A25-ABEF-F4F4-A3701CCD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map of where coffee is grown</a:t>
            </a:r>
          </a:p>
          <a:p>
            <a:r>
              <a:rPr lang="en-US" dirty="0"/>
              <a:t>Harvests and prices affected by politics, conflicts, climate, supply chains</a:t>
            </a:r>
          </a:p>
        </p:txBody>
      </p:sp>
    </p:spTree>
    <p:extLst>
      <p:ext uri="{BB962C8B-B14F-4D97-AF65-F5344CB8AC3E}">
        <p14:creationId xmlns:p14="http://schemas.microsoft.com/office/powerpoint/2010/main" val="2504204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B9C5-D8C3-844C-1918-B22E32E1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0862-2186-0D93-B9AD-8C523CA5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69E9-41D0-4B90-3E04-D71AF61B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roast</a:t>
            </a:r>
          </a:p>
        </p:txBody>
      </p:sp>
    </p:spTree>
    <p:extLst>
      <p:ext uri="{BB962C8B-B14F-4D97-AF65-F5344CB8AC3E}">
        <p14:creationId xmlns:p14="http://schemas.microsoft.com/office/powerpoint/2010/main" val="19721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grind</a:t>
            </a:r>
          </a:p>
        </p:txBody>
      </p:sp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brewing mechanisms and brewers, immersion, percolation, bypass</a:t>
            </a:r>
          </a:p>
          <a:p>
            <a:pPr lvl="1"/>
            <a:r>
              <a:rPr lang="en-US" dirty="0"/>
              <a:t>Comparison pictures of brewers</a:t>
            </a:r>
          </a:p>
          <a:p>
            <a:pPr lvl="2"/>
            <a:r>
              <a:rPr lang="en-US" dirty="0"/>
              <a:t>Techniques and tips, RDT</a:t>
            </a:r>
          </a:p>
          <a:p>
            <a:pPr lvl="2"/>
            <a:r>
              <a:rPr lang="en-US" dirty="0"/>
              <a:t>Temperature?</a:t>
            </a:r>
          </a:p>
          <a:p>
            <a:pPr lvl="2"/>
            <a:r>
              <a:rPr lang="en-US" dirty="0"/>
              <a:t>Over- and </a:t>
            </a:r>
            <a:r>
              <a:rPr lang="en-US" dirty="0" err="1"/>
              <a:t>underextraction</a:t>
            </a:r>
            <a:r>
              <a:rPr lang="en-US" dirty="0"/>
              <a:t>, acidity extracts first then bitterness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2FC0-7799-CAD4-48E1-3120D0E6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D5BC-149F-E4F4-ED9B-D1A1864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want a good cup of coffee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399D-BF4F-9120-114E-29B19D61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(pop up pictures with text one by one, pick out three in order at the end)</a:t>
            </a:r>
          </a:p>
          <a:p>
            <a:r>
              <a:rPr lang="en-US" dirty="0"/>
              <a:t>Beans</a:t>
            </a:r>
          </a:p>
          <a:p>
            <a:pPr lvl="1"/>
            <a:r>
              <a:rPr lang="en-US" dirty="0"/>
              <a:t>Process method</a:t>
            </a:r>
          </a:p>
          <a:p>
            <a:pPr lvl="1"/>
            <a:r>
              <a:rPr lang="en-US" dirty="0"/>
              <a:t>Varietal</a:t>
            </a:r>
          </a:p>
          <a:p>
            <a:pPr lvl="1"/>
            <a:r>
              <a:rPr lang="en-US" dirty="0"/>
              <a:t>Farm elevation</a:t>
            </a:r>
          </a:p>
          <a:p>
            <a:r>
              <a:rPr lang="en-US" dirty="0"/>
              <a:t>Roast level</a:t>
            </a:r>
          </a:p>
          <a:p>
            <a:r>
              <a:rPr lang="en-US" dirty="0"/>
              <a:t>Roast style / profile</a:t>
            </a:r>
          </a:p>
          <a:p>
            <a:r>
              <a:rPr lang="en-US" dirty="0"/>
              <a:t>Grinder</a:t>
            </a:r>
          </a:p>
          <a:p>
            <a:pPr lvl="1"/>
            <a:r>
              <a:rPr lang="en-US" dirty="0"/>
              <a:t>Burr types</a:t>
            </a:r>
          </a:p>
          <a:p>
            <a:r>
              <a:rPr lang="en-US" dirty="0"/>
              <a:t>Water</a:t>
            </a:r>
          </a:p>
          <a:p>
            <a:pPr lvl="1"/>
            <a:r>
              <a:rPr lang="en-US" dirty="0"/>
              <a:t>Water minerals</a:t>
            </a:r>
          </a:p>
          <a:p>
            <a:r>
              <a:rPr lang="en-US" dirty="0"/>
              <a:t>Filter type</a:t>
            </a:r>
          </a:p>
          <a:p>
            <a:pPr lvl="1"/>
            <a:r>
              <a:rPr lang="en-US" dirty="0"/>
              <a:t>Filter paper (if paper)</a:t>
            </a:r>
          </a:p>
          <a:p>
            <a:r>
              <a:rPr lang="en-US" dirty="0"/>
              <a:t>Pouring technique</a:t>
            </a:r>
          </a:p>
          <a:p>
            <a:pPr lvl="1"/>
            <a:r>
              <a:rPr lang="en-US" dirty="0"/>
              <a:t>Amount of agitation</a:t>
            </a:r>
          </a:p>
          <a:p>
            <a:r>
              <a:rPr lang="en-US" dirty="0"/>
              <a:t>Number of pours</a:t>
            </a:r>
          </a:p>
          <a:p>
            <a:r>
              <a:rPr lang="en-US" dirty="0"/>
              <a:t>Brewer</a:t>
            </a:r>
          </a:p>
          <a:p>
            <a:r>
              <a:rPr lang="en-US" dirty="0"/>
              <a:t>Brewing vessel</a:t>
            </a:r>
          </a:p>
          <a:p>
            <a:pPr lvl="1"/>
            <a:r>
              <a:rPr lang="en-US" dirty="0"/>
              <a:t>Material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Dose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Brewing temperature</a:t>
            </a:r>
          </a:p>
          <a:p>
            <a:r>
              <a:rPr lang="en-US" dirty="0"/>
              <a:t>Drinking temperature</a:t>
            </a:r>
          </a:p>
          <a:p>
            <a:r>
              <a:rPr lang="en-US" dirty="0"/>
              <a:t>Cup form (drinking)</a:t>
            </a:r>
          </a:p>
        </p:txBody>
      </p:sp>
    </p:spTree>
    <p:extLst>
      <p:ext uri="{BB962C8B-B14F-4D97-AF65-F5344CB8AC3E}">
        <p14:creationId xmlns:p14="http://schemas.microsoft.com/office/powerpoint/2010/main" val="32150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38D9-FF02-F882-963F-B2A851F3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dirty="0"/>
              <a:t>Example brew recipe</a:t>
            </a:r>
            <a:br>
              <a:rPr lang="en-US" dirty="0"/>
            </a:br>
            <a:r>
              <a:rPr lang="en-US" dirty="0"/>
              <a:t>on screen 500ml? 1L?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Is the coffee good, and is it “good” coffee? (does it have information about the country, region, farm, varietal, process, harvest period </a:t>
            </a:r>
            <a:r>
              <a:rPr lang="en-US" sz="3800" dirty="0" err="1"/>
              <a:t>etc</a:t>
            </a:r>
            <a:r>
              <a:rPr lang="en-US" sz="3800" dirty="0"/>
              <a:t>?)</a:t>
            </a:r>
          </a:p>
          <a:p>
            <a:pPr lvl="1"/>
            <a:r>
              <a:rPr lang="en-US" sz="3800" dirty="0"/>
              <a:t> Top 3 things to focus on</a:t>
            </a:r>
          </a:p>
          <a:p>
            <a:pPr lvl="4"/>
            <a:r>
              <a:rPr lang="en-US" sz="3800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33DD1-B39B-763E-009D-C4EAD050A5AB}"/>
              </a:ext>
            </a:extLst>
          </p:cNvPr>
          <p:cNvGrpSpPr/>
          <p:nvPr/>
        </p:nvGrpSpPr>
        <p:grpSpPr>
          <a:xfrm>
            <a:off x="1144259" y="4693158"/>
            <a:ext cx="1901375" cy="630614"/>
            <a:chOff x="10305047" y="6131198"/>
            <a:chExt cx="1186737" cy="393596"/>
          </a:xfrm>
        </p:grpSpPr>
        <p:pic>
          <p:nvPicPr>
            <p:cNvPr id="7" name="Graphic 56">
              <a:extLst>
                <a:ext uri="{FF2B5EF4-FFF2-40B4-BE49-F238E27FC236}">
                  <a16:creationId xmlns:a16="http://schemas.microsoft.com/office/drawing/2014/main" id="{B0798BE8-5577-96A6-6002-D3FC0E12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3E6218C8-66EF-6B43-6266-F2C6A14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FC971D-071F-EB38-B390-961A146E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7" name="Picture 6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0F063E0D-8EDE-F044-98E7-0D3226FE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Picture 8" descr="The back of a car&#10;&#10;AI-generated content may be incorrect.">
            <a:extLst>
              <a:ext uri="{FF2B5EF4-FFF2-40B4-BE49-F238E27FC236}">
                <a16:creationId xmlns:a16="http://schemas.microsoft.com/office/drawing/2014/main" id="{3B18654D-F85F-146D-130E-D0F090CE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150" y="0"/>
            <a:ext cx="3851910" cy="685800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C96103B-07BD-303C-10EF-18936E44E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drinking coffee in 2020</a:t>
            </a:r>
          </a:p>
          <a:p>
            <a:r>
              <a:rPr lang="en-US" dirty="0"/>
              <a:t>Story about “Red Honey” and moka pot</a:t>
            </a:r>
          </a:p>
          <a:p>
            <a:r>
              <a:rPr lang="en-US" dirty="0"/>
              <a:t>Rabbit hole</a:t>
            </a:r>
          </a:p>
        </p:txBody>
      </p:sp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0CD99A9F-ACAF-A814-F30E-FD4082126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80" y="2614613"/>
            <a:ext cx="816186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46C88-A30F-80B1-B672-6768D996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4049-7C81-A6F0-CEAC-327DE3AA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5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8F652548-B9F3-663D-1319-60C4436A3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067" y="1535113"/>
            <a:ext cx="8161866" cy="4591050"/>
          </a:xfrm>
        </p:spPr>
      </p:pic>
      <p:pic>
        <p:nvPicPr>
          <p:cNvPr id="7" name="Picture 6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4C1AC7C8-83EF-C1F8-DDDC-C4570086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Picture 8" descr="The back of a car&#10;&#10;AI-generated content may be incorrect.">
            <a:extLst>
              <a:ext uri="{FF2B5EF4-FFF2-40B4-BE49-F238E27FC236}">
                <a16:creationId xmlns:a16="http://schemas.microsoft.com/office/drawing/2014/main" id="{77AB7CB9-F9B4-0C6E-A4CA-EE351C82F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150" y="0"/>
            <a:ext cx="3851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1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814" y="1451114"/>
            <a:ext cx="7772400" cy="437197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78BEE0-436D-9BEE-3C65-1405C6D28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Heber Sarria</a:t>
            </a:r>
          </a:p>
          <a:p>
            <a:r>
              <a:rPr lang="en-US" dirty="0"/>
              <a:t>He owns a farm called Finca La Tierra</a:t>
            </a:r>
            <a:br>
              <a:rPr lang="en-US" dirty="0"/>
            </a:br>
            <a:r>
              <a:rPr lang="en-US" dirty="0"/>
              <a:t>together with Gringo Nordic,</a:t>
            </a:r>
            <a:br>
              <a:rPr lang="en-US" dirty="0"/>
            </a:br>
            <a:r>
              <a:rPr lang="en-US" dirty="0"/>
              <a:t>a Coffee Roaster in Gothenburg</a:t>
            </a:r>
          </a:p>
          <a:p>
            <a:r>
              <a:rPr lang="en-US" dirty="0"/>
              <a:t>He talked about how it is to run</a:t>
            </a:r>
            <a:br>
              <a:rPr lang="en-US" dirty="0"/>
            </a:br>
            <a:r>
              <a:rPr lang="en-US" dirty="0"/>
              <a:t>a farm, the challenges of farming</a:t>
            </a:r>
            <a:br>
              <a:rPr lang="en-US" dirty="0"/>
            </a:br>
            <a:r>
              <a:rPr lang="en-US" dirty="0"/>
              <a:t>in Colombia where it’s hard to</a:t>
            </a:r>
            <a:br>
              <a:rPr lang="en-US" dirty="0"/>
            </a:br>
            <a:r>
              <a:rPr lang="en-US" dirty="0"/>
              <a:t>find people because cocaine</a:t>
            </a:r>
            <a:br>
              <a:rPr lang="en-US" dirty="0"/>
            </a:br>
            <a:r>
              <a:rPr lang="en-US" dirty="0"/>
              <a:t>pays more. And the dread of</a:t>
            </a:r>
            <a:br>
              <a:rPr lang="en-US" dirty="0"/>
            </a:br>
            <a:r>
              <a:rPr lang="en-US" dirty="0"/>
              <a:t>climate change.</a:t>
            </a:r>
          </a:p>
        </p:txBody>
      </p: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6CE402-B8F2-14E7-148F-E7A6E6A5E89F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6BC6F12-3B90-956F-E556-E62046CA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9650D929-6126-ACCD-D553-6A8BF566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AA35B43-0D50-3FBB-8274-F8367730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E1D98-CE35-7CE4-DB56-025A4A1A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7A21AA8-3577-6B3F-DF1E-F18E26616A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7628BA6-3CE0-F90C-9439-A8C7FA45E7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A3C48340-CDF8-A38B-CAF0-2245B161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7B99759-3680-2AB5-E66B-9FFD54FEB4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B2348-A03E-1AA7-B384-FC317D0B3A07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15DD8A78-9F95-49CB-6812-1E5BBC83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2DB1EF36-BE14-223B-78E2-D96578376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5B2F4619-B5D3-1177-9FE0-F98F32CB7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21B05A0F-E67F-7E22-BDD5-269943ECB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05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BDA2A6BA-37BB-8118-5B39-421669FD8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8A6913-921B-0782-93B6-0BF4D7340947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B9B22-33F4-946F-8BDD-6991239CB3F6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85DE19-BCDC-B4F7-F550-1B5094463BD6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7763608-70D9-531B-18DA-2C07174F1B67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Found specialty coffee in 2020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1B2EE0A0-1405-C9EF-2268-BF63254D4A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312" y="256150"/>
            <a:ext cx="2772604" cy="27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07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  <a:p>
            <a:r>
              <a:rPr lang="en-US" dirty="0"/>
              <a:t>From Farm to Cup</a:t>
            </a:r>
          </a:p>
          <a:p>
            <a:r>
              <a:rPr lang="en-US" dirty="0"/>
              <a:t>Demo – prepare with a bunch of cups close to the stage</a:t>
            </a:r>
          </a:p>
          <a:p>
            <a:r>
              <a:rPr lang="en-US" dirty="0"/>
              <a:t>Key Takeaways – A brew recipe</a:t>
            </a:r>
          </a:p>
          <a:p>
            <a:r>
              <a:rPr lang="en-US" dirty="0"/>
              <a:t>Please ask questions along the 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2E2F83-C384-BEB4-AEB5-B0974320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C1943C-09AD-7193-13B7-79C0BB32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journey in Specialty Coffee</a:t>
            </a:r>
          </a:p>
          <a:p>
            <a:pPr lvl="1"/>
            <a:r>
              <a:rPr lang="en-US" dirty="0"/>
              <a:t>SSCC 2023, presentation from x about Colombia farms having a hard time finding people because cocaine pays more.</a:t>
            </a:r>
          </a:p>
          <a:p>
            <a:pPr lvl="1"/>
            <a:r>
              <a:rPr lang="en-US" dirty="0"/>
              <a:t>Climate change</a:t>
            </a:r>
          </a:p>
          <a:p>
            <a:pPr lvl="1"/>
            <a:r>
              <a:rPr lang="en-US" dirty="0"/>
              <a:t>Commodity coffee prices, how much the farmer gets</a:t>
            </a:r>
          </a:p>
          <a:p>
            <a:r>
              <a:rPr lang="en-US" dirty="0"/>
              <a:t>Brew recipe</a:t>
            </a:r>
          </a:p>
          <a:p>
            <a:r>
              <a:rPr lang="en-US" dirty="0"/>
              <a:t>Origins of coffee? Goat story?</a:t>
            </a:r>
          </a:p>
        </p:txBody>
      </p:sp>
    </p:spTree>
    <p:extLst>
      <p:ext uri="{BB962C8B-B14F-4D97-AF65-F5344CB8AC3E}">
        <p14:creationId xmlns:p14="http://schemas.microsoft.com/office/powerpoint/2010/main" val="2662020900"/>
      </p:ext>
    </p:extLst>
  </p:cSld>
  <p:clrMapOvr>
    <a:masterClrMapping/>
  </p:clrMapOvr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17222</TotalTime>
  <Words>777</Words>
  <Application>Microsoft Macintosh PowerPoint</Application>
  <PresentationFormat>Widescreen</PresentationFormat>
  <Paragraphs>125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Open Sans</vt:lpstr>
      <vt:lpstr>Arial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My Coffee Journey</vt:lpstr>
      <vt:lpstr>My Coffee Journey</vt:lpstr>
      <vt:lpstr>Emanuel Palm</vt:lpstr>
      <vt:lpstr>Emanuel Palm</vt:lpstr>
      <vt:lpstr>Agenda</vt:lpstr>
      <vt:lpstr>Notes</vt:lpstr>
      <vt:lpstr>Commodity vs Specialty Coffee</vt:lpstr>
      <vt:lpstr>Arabica vs Robusta</vt:lpstr>
      <vt:lpstr>Caffeine</vt:lpstr>
      <vt:lpstr>Instant Coffee?</vt:lpstr>
      <vt:lpstr>Coffee vs Wine</vt:lpstr>
      <vt:lpstr>Farming – Planting, Harvesting</vt:lpstr>
      <vt:lpstr>Processing</vt:lpstr>
      <vt:lpstr>(The Market)</vt:lpstr>
      <vt:lpstr>Roasting</vt:lpstr>
      <vt:lpstr>Grinding</vt:lpstr>
      <vt:lpstr>Brewing</vt:lpstr>
      <vt:lpstr>I just want a good cup of coffee - Variables</vt:lpstr>
      <vt:lpstr>Demo Time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107</cp:revision>
  <dcterms:created xsi:type="dcterms:W3CDTF">2024-05-13T14:10:36Z</dcterms:created>
  <dcterms:modified xsi:type="dcterms:W3CDTF">2026-01-26T16:35:42Z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